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2" r:id="rId4"/>
    <p:sldId id="263" r:id="rId5"/>
    <p:sldId id="265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3" r:id="rId17"/>
    <p:sldId id="278" r:id="rId18"/>
    <p:sldId id="276" r:id="rId19"/>
    <p:sldId id="277" r:id="rId20"/>
    <p:sldId id="279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84"/>
    <p:restoredTop sz="87391"/>
  </p:normalViewPr>
  <p:slideViewPr>
    <p:cSldViewPr snapToGrid="0" snapToObjects="1">
      <p:cViewPr varScale="1">
        <p:scale>
          <a:sx n="122" d="100"/>
          <a:sy n="122" d="100"/>
        </p:scale>
        <p:origin x="1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A1AE2-D446-774A-91B6-0966651722C0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6F41A-3615-7947-B232-79BE6F1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8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top-5 variables across the data and plot in a heatmap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2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0. Shannon diversity is proxy for species richness</a:t>
            </a:r>
          </a:p>
          <a:p>
            <a:pPr marL="228600" indent="-228600">
              <a:buAutoNum type="arabicPeriod"/>
            </a:pPr>
            <a:r>
              <a:rPr lang="en-US" dirty="0"/>
              <a:t>Change the color for the heatmap</a:t>
            </a:r>
          </a:p>
          <a:p>
            <a:pPr marL="228600" indent="-228600">
              <a:buAutoNum type="arabicPeriod"/>
            </a:pPr>
            <a:r>
              <a:rPr lang="en-US" dirty="0"/>
              <a:t>Blue (positive) and red (negative) colors</a:t>
            </a:r>
          </a:p>
          <a:p>
            <a:pPr marL="228600" indent="-228600">
              <a:buAutoNum type="arabicPeriod"/>
            </a:pPr>
            <a:r>
              <a:rPr lang="en-US" dirty="0"/>
              <a:t>Explore biogeochemical transformation metric (how many compounds have changed) is correlating better than species richness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38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606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776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Proportional to total sum --&gt; and re-run the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Which compounds among the 9 drive the linear and non-linear correlation (within </a:t>
            </a:r>
            <a:r>
              <a:rPr lang="en-US" dirty="0" err="1"/>
              <a:t>aminosugar</a:t>
            </a:r>
            <a:r>
              <a:rPr lang="en-US" dirty="0"/>
              <a:t> class that are group together)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Compute p-value threshold and reduce the figure (check in 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Model building – RDA model approach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PCA plots, which PCA components are important in explaining and see the features in the PCA 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Slope with color and correlation indicated by star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Provide a </a:t>
            </a:r>
            <a:r>
              <a:rPr lang="en-US" dirty="0" err="1"/>
              <a:t>dataframe</a:t>
            </a:r>
            <a:r>
              <a:rPr lang="en-US" dirty="0"/>
              <a:t> to James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Look for beta regression (logit-regression or Gaussian regression or Poisson data) between Species richness and Extrinsic factors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proportion data, revisit the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32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top-5 variables across the data and plot in a heatmap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95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Pick top-5 variables across the data and plot in a heatmap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00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76F3-FF9A-8788-8C7C-7B37821ED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0E23E-0385-8EDC-3D16-2F58FE241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11115-7D7F-AE19-3658-4E3E5EC7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2AEB-E093-F4C6-DCE3-EAF58FDB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8CEA-C296-6824-4B8E-C5017E55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6BB-B191-D721-203E-52BC5052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BD093-9380-FABD-19C2-081A0CF54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BEFC8-43C0-5743-5BC2-199F27DB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51CF-6598-FA05-6829-53E93A0E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A9F9-71EC-7520-CAAA-0C4CA5F6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7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69535-1656-359D-B70F-3B4F2AE21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FB3D8-3ED0-6789-2F71-E252CC099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0341-CE47-C6B1-E861-CB898677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706B-7721-FEC3-296D-60D19103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9DBDE-A798-9587-4DA9-746A9350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AC18-DE0D-151A-7FE2-98678998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04DA-0415-FDE6-0BF1-7EE05D76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A955-4D24-60D5-C9AE-FCF47D60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699F-4403-FB43-3EDA-24B1E264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FC10-E7C3-0C2D-0F39-FD7A9710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6840-FCFB-F760-CE31-90C1895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EF85-6B1A-E83C-2B4E-23A30F67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D2C7-561C-E4BE-3BC7-FF7793AB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94873-8AB1-B990-6277-1DDF28D3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6388A-8F38-ADD5-53BD-61D2CB97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8B1-4401-FD5C-5560-F4A7D672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7C15-28CA-3997-C66C-908E5FE4B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F34D4-B8A1-4A24-A6DE-F0C1978C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1D389-4EBB-CC82-9BF6-70062F72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71D5-EECE-A4DA-26EC-4F00BF6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5D2AF-8E4F-0340-9529-EC5FE900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0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3096-CE66-4581-1B7F-82F2D344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F2CAF-9369-A526-110A-37709F2A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5717A-C719-C7D2-7845-B6756899D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AE779-D8BF-227C-18C5-765664539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74D1F-BA4B-7AB3-4EED-02F0DE62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77591-A62B-559D-EBE2-83801B52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8BB83-7230-1808-D1E2-54B41B40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D8DFE-2E6C-3535-A56B-4452690F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6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E709-08DB-82B0-89D6-C9E34DF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899A6-FA42-8ED5-8447-352524D6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DF0C0-46A4-F1F1-D588-9F2B41C7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FA0D6-6059-D34E-051D-2CB3A435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D85C9-0DC0-6804-DC85-5EE1F9AE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1172B-B1A1-D802-1B85-DA87B6FB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EF1AA-4DD8-AE96-8451-167000D4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8CE-17CD-0085-67D2-F02A7395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B5BE-5CE2-0CA6-0FC3-119FF0C7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D3B01-0182-28A1-3DE9-18987940E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11388-DEDB-7C9B-BDA5-844D1B12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363E2-B345-8D87-4201-64172BFC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90BC-064A-BE53-BB63-8FEC58F5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5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4ED6-DE76-CC86-7133-497B16B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A62A4-7DDD-A8B3-E431-8FD63BEA9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ADAA-A70E-C53A-664C-51306643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C4623-1957-C377-6292-46A161FC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CCB3E-0562-BBA7-9338-B6AB5EAB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CF9B-C47C-39D7-E7D6-8C7A03B1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3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A9B98-B361-3942-58C8-BFA5FD8E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77741-6718-55A3-0651-5AFA7446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5C96-B495-2352-5B0A-90FA8F0C7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A513-DE4B-3447-9F45-93A1538434A8}" type="datetimeFigureOut">
              <a:rPr lang="en-US" smtClean="0"/>
              <a:t>8/25/22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9C75A-66C7-5ED4-6E0C-530FA937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462B-45CB-4B8A-D930-3DD232C8B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 plots (WHONDRS)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0632-AC40-8A07-537A-FA9BFF07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14400"/>
            <a:ext cx="5943600" cy="59436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B103FD54-CB17-96F4-8C5B-7A1CB24CC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9144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7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MI </a:t>
            </a:r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sz="2700" dirty="0" err="1">
                <a:solidFill>
                  <a:prstClr val="black"/>
                </a:solidFill>
              </a:rPr>
              <a:t>EPAWaters</a:t>
            </a:r>
            <a:r>
              <a:rPr lang="en-US" sz="2700" dirty="0">
                <a:solidFill>
                  <a:prstClr val="black"/>
                </a:solidFill>
              </a:rPr>
              <a:t>-Catchment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7DCE34F-2696-82AF-0E95-4C0203DE2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5" y="914400"/>
            <a:ext cx="5943600" cy="5943600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5A61042-1775-0675-7809-80B213E4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970" y="9144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0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</a:t>
            </a:r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sz="2700" dirty="0" err="1">
                <a:solidFill>
                  <a:prstClr val="black"/>
                </a:solidFill>
              </a:rPr>
              <a:t>EPAWaters</a:t>
            </a:r>
            <a:r>
              <a:rPr lang="en-US" sz="2700" dirty="0">
                <a:solidFill>
                  <a:prstClr val="black"/>
                </a:solidFill>
              </a:rPr>
              <a:t>-Watershed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B8CF0D7-30C3-0ADC-13E7-7D0D79BD8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27" b="20001"/>
          <a:stretch/>
        </p:blipFill>
        <p:spPr>
          <a:xfrm>
            <a:off x="349101" y="988828"/>
            <a:ext cx="11183161" cy="575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52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MI </a:t>
            </a:r>
            <a:r>
              <a:rPr lang="en-US" dirty="0">
                <a:solidFill>
                  <a:prstClr val="black"/>
                </a:solidFill>
              </a:rPr>
              <a:t>(</a:t>
            </a:r>
            <a:r>
              <a:rPr lang="en-US" sz="2700" dirty="0" err="1">
                <a:solidFill>
                  <a:prstClr val="black"/>
                </a:solidFill>
              </a:rPr>
              <a:t>EPAWaters</a:t>
            </a:r>
            <a:r>
              <a:rPr lang="en-US" sz="2700" dirty="0">
                <a:solidFill>
                  <a:prstClr val="black"/>
                </a:solidFill>
              </a:rPr>
              <a:t>-Watershed</a:t>
            </a:r>
            <a:r>
              <a:rPr lang="en-US" dirty="0">
                <a:solidFill>
                  <a:prstClr val="black"/>
                </a:solidFill>
              </a:rPr>
              <a:t>)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A202908-C0EF-9F73-C800-484E7C720A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92" b="20155"/>
          <a:stretch/>
        </p:blipFill>
        <p:spPr>
          <a:xfrm>
            <a:off x="224608" y="914400"/>
            <a:ext cx="11471206" cy="583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285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Mutual Information (WHONDRS)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2CF864-AB02-F94E-57F6-3678A9DB7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093" y="914400"/>
            <a:ext cx="5847907" cy="58479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468B82-0272-0270-F05D-80EE9D07C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82"/>
          <a:stretch/>
        </p:blipFill>
        <p:spPr>
          <a:xfrm>
            <a:off x="215773" y="588863"/>
            <a:ext cx="3512916" cy="3362467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6C22555-529F-D4ED-0094-B86403B5D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419" y="3625792"/>
            <a:ext cx="3165674" cy="31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42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/>
          </a:bodyPr>
          <a:lstStyle/>
          <a:p>
            <a:r>
              <a:rPr lang="en-US" dirty="0"/>
              <a:t>Correlation plots (SR vs WHONDRS in </a:t>
            </a:r>
            <a:r>
              <a:rPr lang="en-US"/>
              <a:t>normal scale)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ABBF22-688C-CD5F-86C9-106019C2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8" y="914400"/>
            <a:ext cx="5943600" cy="594360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52348B8-7135-556D-AAD4-4EC73AE7D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634" y="9144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2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correlation between species richness and environmental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2C8D-827B-A74C-DE1F-243EB2D0C9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Metric/Descriptor of intrinsic variables</a:t>
            </a:r>
          </a:p>
          <a:p>
            <a:pPr lvl="1"/>
            <a:r>
              <a:rPr lang="en-US" dirty="0"/>
              <a:t>Species richness</a:t>
            </a:r>
          </a:p>
          <a:p>
            <a:pPr lvl="1"/>
            <a:r>
              <a:rPr lang="en-US" dirty="0"/>
              <a:t>This is estimated from the sample site data</a:t>
            </a:r>
          </a:p>
          <a:p>
            <a:r>
              <a:rPr lang="en-US" dirty="0"/>
              <a:t>Metrics/Descriptors of extrinsic variables</a:t>
            </a:r>
          </a:p>
          <a:p>
            <a:pPr lvl="1"/>
            <a:r>
              <a:rPr lang="en-US" dirty="0"/>
              <a:t>WHONDRS metadata for these sites</a:t>
            </a:r>
          </a:p>
          <a:p>
            <a:pPr lvl="2"/>
            <a:r>
              <a:rPr lang="en-US" dirty="0"/>
              <a:t>Surface water temperature</a:t>
            </a:r>
          </a:p>
          <a:p>
            <a:pPr lvl="2"/>
            <a:r>
              <a:rPr lang="en-US" dirty="0"/>
              <a:t>Dissolved oxygen</a:t>
            </a:r>
          </a:p>
          <a:p>
            <a:pPr lvl="2"/>
            <a:r>
              <a:rPr lang="en-US" dirty="0"/>
              <a:t>pH</a:t>
            </a:r>
          </a:p>
          <a:p>
            <a:pPr lvl="2"/>
            <a:r>
              <a:rPr lang="en-US" dirty="0"/>
              <a:t>Stream order</a:t>
            </a:r>
          </a:p>
          <a:p>
            <a:r>
              <a:rPr lang="en-US" dirty="0"/>
              <a:t>Correlation plots between species richness and log(WHONDRS data)</a:t>
            </a:r>
          </a:p>
        </p:txBody>
      </p:sp>
    </p:spTree>
    <p:extLst>
      <p:ext uri="{BB962C8B-B14F-4D97-AF65-F5344CB8AC3E}">
        <p14:creationId xmlns:p14="http://schemas.microsoft.com/office/powerpoint/2010/main" val="69401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Pearson’s and </a:t>
            </a:r>
            <a:r>
              <a:rPr lang="en-US" dirty="0" err="1"/>
              <a:t>Spearsman’s</a:t>
            </a:r>
            <a:r>
              <a:rPr lang="en-US" dirty="0"/>
              <a:t> correlation plots </a:t>
            </a:r>
            <a:r>
              <a:rPr lang="en-US"/>
              <a:t>(SR vs log-scale  </a:t>
            </a:r>
            <a:r>
              <a:rPr lang="en-US" dirty="0"/>
              <a:t>in WHONDRS)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E10632-AC40-8A07-537A-FA9BFF077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5943600" cy="5943600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020960C-7514-F5AB-8211-01EFA2722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9144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2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/>
          <a:lstStyle/>
          <a:p>
            <a:r>
              <a:rPr lang="en-US" dirty="0"/>
              <a:t>Feature importance among WHONDRS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2C8D-827B-A74C-DE1F-243EB2D0C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3" y="883577"/>
            <a:ext cx="12027613" cy="5866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Metric/Descriptor of intrinsic variables</a:t>
            </a:r>
          </a:p>
          <a:p>
            <a:pPr lvl="1"/>
            <a:r>
              <a:rPr lang="en-US" dirty="0"/>
              <a:t>Species richness</a:t>
            </a:r>
          </a:p>
          <a:p>
            <a:pPr lvl="2"/>
            <a:r>
              <a:rPr lang="en-US" dirty="0"/>
              <a:t>This is estimated from the sample site data</a:t>
            </a:r>
          </a:p>
          <a:p>
            <a:r>
              <a:rPr lang="en-US" dirty="0"/>
              <a:t>Metrics/Descriptors of extrinsic variables</a:t>
            </a:r>
          </a:p>
          <a:p>
            <a:pPr lvl="1"/>
            <a:r>
              <a:rPr lang="en-US" dirty="0"/>
              <a:t>WHONDRS metadata for these sites</a:t>
            </a:r>
          </a:p>
          <a:p>
            <a:pPr lvl="2"/>
            <a:r>
              <a:rPr lang="en-US" dirty="0"/>
              <a:t>Surface water temperature</a:t>
            </a:r>
          </a:p>
          <a:p>
            <a:pPr lvl="2"/>
            <a:r>
              <a:rPr lang="en-US" dirty="0"/>
              <a:t>Dissolved oxygen</a:t>
            </a:r>
          </a:p>
          <a:p>
            <a:pPr lvl="2"/>
            <a:r>
              <a:rPr lang="en-US" dirty="0"/>
              <a:t>pH</a:t>
            </a:r>
          </a:p>
          <a:p>
            <a:pPr lvl="2"/>
            <a:r>
              <a:rPr lang="en-US" dirty="0"/>
              <a:t>Stream order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X: (</a:t>
            </a:r>
            <a:r>
              <a:rPr lang="en-US" dirty="0" err="1"/>
              <a:t>all_samples</a:t>
            </a:r>
            <a:r>
              <a:rPr lang="en-US" dirty="0"/>
              <a:t>, </a:t>
            </a:r>
            <a:r>
              <a:rPr lang="en-US" dirty="0" err="1"/>
              <a:t>n_features</a:t>
            </a:r>
            <a:r>
              <a:rPr lang="en-US" dirty="0"/>
              <a:t>); Y: (</a:t>
            </a:r>
            <a:r>
              <a:rPr lang="en-US" dirty="0" err="1"/>
              <a:t>all_samples</a:t>
            </a:r>
            <a:r>
              <a:rPr lang="en-US" dirty="0"/>
              <a:t>,)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 err="1"/>
              <a:t>Spearsman</a:t>
            </a:r>
            <a:r>
              <a:rPr lang="en-US" dirty="0"/>
              <a:t> correlation</a:t>
            </a:r>
          </a:p>
          <a:p>
            <a:pPr lvl="1"/>
            <a:r>
              <a:rPr lang="en-US" dirty="0"/>
              <a:t>F-test</a:t>
            </a:r>
          </a:p>
          <a:p>
            <a:pPr lvl="1"/>
            <a:r>
              <a:rPr lang="en-US" dirty="0"/>
              <a:t>Mutual information (MI)</a:t>
            </a:r>
          </a:p>
          <a:p>
            <a:pPr lvl="1"/>
            <a:r>
              <a:rPr lang="en-US" dirty="0"/>
              <a:t>Random Forest (RF)  with </a:t>
            </a:r>
            <a:r>
              <a:rPr lang="en-US" dirty="0" err="1"/>
              <a:t>n_trees</a:t>
            </a:r>
            <a:r>
              <a:rPr lang="en-US" dirty="0"/>
              <a:t> = 100</a:t>
            </a:r>
          </a:p>
          <a:p>
            <a:pPr lvl="1"/>
            <a:r>
              <a:rPr lang="en-US" dirty="0" err="1"/>
              <a:t>SHAPley</a:t>
            </a:r>
            <a:r>
              <a:rPr lang="en-US" dirty="0"/>
              <a:t> values (based on RF model)</a:t>
            </a:r>
          </a:p>
        </p:txBody>
      </p:sp>
    </p:spTree>
    <p:extLst>
      <p:ext uri="{BB962C8B-B14F-4D97-AF65-F5344CB8AC3E}">
        <p14:creationId xmlns:p14="http://schemas.microsoft.com/office/powerpoint/2010/main" val="367495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15317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– </a:t>
            </a:r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correlations (WHONDRS)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396D5-E8AB-997F-C6EE-6D4D98E46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4"/>
          <a:stretch/>
        </p:blipFill>
        <p:spPr>
          <a:xfrm>
            <a:off x="47768" y="1225484"/>
            <a:ext cx="5943600" cy="56325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D33A41A-40EA-952A-B0F4-6C7C3DDFF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4"/>
          <a:stretch/>
        </p:blipFill>
        <p:spPr>
          <a:xfrm>
            <a:off x="6200634" y="1225484"/>
            <a:ext cx="5943600" cy="56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25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3" y="95694"/>
            <a:ext cx="11979002" cy="99071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Mutual Information (WHONDRS)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B797AD-D1B7-64EA-D183-8E9DCB7DB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3"/>
          <a:stretch/>
        </p:blipFill>
        <p:spPr>
          <a:xfrm>
            <a:off x="0" y="1262343"/>
            <a:ext cx="5847907" cy="556412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2CF864-AB02-F94E-57F6-3678A9DB7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3"/>
          <a:stretch/>
        </p:blipFill>
        <p:spPr>
          <a:xfrm>
            <a:off x="6215178" y="1262343"/>
            <a:ext cx="5847907" cy="55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8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8"/>
            <a:ext cx="11934169" cy="68178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 plots (</a:t>
            </a:r>
            <a:r>
              <a:rPr lang="en-US" dirty="0" err="1"/>
              <a:t>HydroSheds</a:t>
            </a:r>
            <a:r>
              <a:rPr lang="en-US" dirty="0"/>
              <a:t>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484266-D561-3874-47BD-EC37CD4A4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7" r="14128"/>
          <a:stretch/>
        </p:blipFill>
        <p:spPr>
          <a:xfrm>
            <a:off x="128915" y="1034143"/>
            <a:ext cx="4548155" cy="582385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CC09F06-CE36-B0A5-CA59-04BAA2B5B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7" r="14374"/>
          <a:stretch/>
        </p:blipFill>
        <p:spPr>
          <a:xfrm>
            <a:off x="7504194" y="1034142"/>
            <a:ext cx="4558890" cy="582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0181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(WHONDRS)</a:t>
            </a:r>
          </a:p>
        </p:txBody>
      </p:sp>
      <p:pic>
        <p:nvPicPr>
          <p:cNvPr id="5" name="Picture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86559BE-1083-29E9-FAF8-6F0DA8A2C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5"/>
          <a:stretch/>
        </p:blipFill>
        <p:spPr>
          <a:xfrm>
            <a:off x="0" y="1198179"/>
            <a:ext cx="5833007" cy="554694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3D9E2A4-A1DB-7C7B-49DE-085B6E21A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5"/>
          <a:stretch/>
        </p:blipFill>
        <p:spPr>
          <a:xfrm>
            <a:off x="6313488" y="1198179"/>
            <a:ext cx="5804941" cy="554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73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normalized (WHONDRS)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40D5E5C-64CC-2115-E504-30E88A6E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1"/>
          <a:stretch/>
        </p:blipFill>
        <p:spPr>
          <a:xfrm>
            <a:off x="128915" y="1199281"/>
            <a:ext cx="5940972" cy="565871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63C3824-853D-8651-F698-9B3CB916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5"/>
          <a:stretch/>
        </p:blipFill>
        <p:spPr>
          <a:xfrm>
            <a:off x="6231236" y="1199281"/>
            <a:ext cx="5831849" cy="55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4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/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among WHONDRS variables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EC327801-1BB5-B9A3-3F81-8847B96B7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45" b="11725"/>
          <a:stretch/>
        </p:blipFill>
        <p:spPr>
          <a:xfrm>
            <a:off x="1166647" y="877618"/>
            <a:ext cx="10136378" cy="587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0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6491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 plots (</a:t>
            </a:r>
            <a:r>
              <a:rPr lang="en-US" dirty="0" err="1"/>
              <a:t>StreamStats</a:t>
            </a:r>
            <a:r>
              <a:rPr lang="en-US" dirty="0"/>
              <a:t>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65EF0E4-A5F0-0514-459B-EC400B0B8E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6" r="22381"/>
          <a:stretch/>
        </p:blipFill>
        <p:spPr>
          <a:xfrm>
            <a:off x="206828" y="947057"/>
            <a:ext cx="3966613" cy="5798066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84C527A-D140-6162-7942-BD816FA105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3" r="21966"/>
          <a:stretch/>
        </p:blipFill>
        <p:spPr>
          <a:xfrm>
            <a:off x="7457416" y="914397"/>
            <a:ext cx="4036087" cy="579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03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6491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 plots (</a:t>
            </a:r>
            <a:r>
              <a:rPr lang="en-US" sz="2700" dirty="0" err="1"/>
              <a:t>EPAWaters</a:t>
            </a:r>
            <a:r>
              <a:rPr lang="en-US" sz="2700" dirty="0"/>
              <a:t>-Catchment</a:t>
            </a:r>
            <a:r>
              <a:rPr lang="en-US" dirty="0"/>
              <a:t>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1CF3878-3CC4-4BE5-922C-D3DB5C01F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4" y="866837"/>
            <a:ext cx="5878286" cy="5878286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3CC5672-13D6-A406-D54D-58C8D4202E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66837"/>
            <a:ext cx="5878286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364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6491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Pearsons</a:t>
            </a:r>
            <a:r>
              <a:rPr lang="en-US" dirty="0"/>
              <a:t> correlation plots (</a:t>
            </a:r>
            <a:r>
              <a:rPr lang="en-US" sz="2700" dirty="0" err="1"/>
              <a:t>EPAWaters</a:t>
            </a:r>
            <a:r>
              <a:rPr lang="en-US" sz="2700" dirty="0"/>
              <a:t>-Watershed</a:t>
            </a:r>
            <a:r>
              <a:rPr lang="en-US" dirty="0"/>
              <a:t>)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71D4ABF-2A08-42D6-B6C0-A781DAABF1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47" b="20216"/>
          <a:stretch/>
        </p:blipFill>
        <p:spPr>
          <a:xfrm>
            <a:off x="444579" y="1032933"/>
            <a:ext cx="11302841" cy="571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12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64912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Spearsman</a:t>
            </a:r>
            <a:r>
              <a:rPr lang="en-US" dirty="0"/>
              <a:t> correlation plots (</a:t>
            </a:r>
            <a:r>
              <a:rPr lang="en-US" sz="2700" dirty="0" err="1"/>
              <a:t>EPAWaters</a:t>
            </a:r>
            <a:r>
              <a:rPr lang="en-US" sz="2700" dirty="0"/>
              <a:t>-Watershed</a:t>
            </a:r>
            <a:r>
              <a:rPr lang="en-US" dirty="0"/>
              <a:t>)</a:t>
            </a:r>
          </a:p>
        </p:txBody>
      </p:sp>
      <p:pic>
        <p:nvPicPr>
          <p:cNvPr id="4" name="Picture 3" descr="Chart, treemap chart&#10;&#10;Description automatically generated">
            <a:extLst>
              <a:ext uri="{FF2B5EF4-FFF2-40B4-BE49-F238E27FC236}">
                <a16:creationId xmlns:a16="http://schemas.microsoft.com/office/drawing/2014/main" id="{D671C1DC-306D-A24B-9845-67D9E3B07A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47" b="19570"/>
          <a:stretch/>
        </p:blipFill>
        <p:spPr>
          <a:xfrm>
            <a:off x="128915" y="841008"/>
            <a:ext cx="11535348" cy="590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34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Mutual Information (WHONDRS)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B797AD-D1B7-64EA-D183-8E9DCB7DB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399"/>
            <a:ext cx="5847907" cy="584790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2CF864-AB02-F94E-57F6-3678A9DB7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178" y="914399"/>
            <a:ext cx="5847907" cy="58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10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MI (</a:t>
            </a:r>
            <a:r>
              <a:rPr lang="en-US" dirty="0" err="1"/>
              <a:t>HydroSheds</a:t>
            </a:r>
            <a:r>
              <a:rPr lang="en-US" dirty="0"/>
              <a:t>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307EFA4-CD6F-4B81-AFB8-C9819829A0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12" r="10755"/>
          <a:stretch/>
        </p:blipFill>
        <p:spPr>
          <a:xfrm>
            <a:off x="128915" y="857962"/>
            <a:ext cx="4869711" cy="594360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7F53C1C-72F4-011C-5105-489124CB01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3" r="12066"/>
          <a:stretch/>
        </p:blipFill>
        <p:spPr>
          <a:xfrm>
            <a:off x="7289774" y="857961"/>
            <a:ext cx="4773311" cy="594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48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MI (</a:t>
            </a:r>
            <a:r>
              <a:rPr lang="en-US" dirty="0" err="1"/>
              <a:t>StreamStats</a:t>
            </a:r>
            <a:r>
              <a:rPr lang="en-US" dirty="0"/>
              <a:t>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045070AD-954D-D559-5F63-1519144A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" r="10827"/>
          <a:stretch/>
        </p:blipFill>
        <p:spPr>
          <a:xfrm>
            <a:off x="128915" y="843579"/>
            <a:ext cx="5059773" cy="5901543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48F67808-D5AC-15A8-3331-386731716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7" r="10206"/>
          <a:stretch/>
        </p:blipFill>
        <p:spPr>
          <a:xfrm>
            <a:off x="6948414" y="843578"/>
            <a:ext cx="5114671" cy="590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141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502</Words>
  <Application>Microsoft Macintosh PowerPoint</Application>
  <PresentationFormat>Widescreen</PresentationFormat>
  <Paragraphs>71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Pearsons and Spearsman correlation plots (WHONDRS)</vt:lpstr>
      <vt:lpstr>Pearsons and Spearsman correlation plots (HydroSheds)</vt:lpstr>
      <vt:lpstr>Pearsons and Spearsman correlation plots (StreamStats)</vt:lpstr>
      <vt:lpstr>Pearsons and Spearsman correlation plots (EPAWaters-Catchment)</vt:lpstr>
      <vt:lpstr>Pearsons correlation plots (EPAWaters-Watershed)</vt:lpstr>
      <vt:lpstr>Spearsman correlation plots (EPAWaters-Watershed)</vt:lpstr>
      <vt:lpstr>Feature importances using F-test and Mutual Information (WHONDRS)</vt:lpstr>
      <vt:lpstr>Feature importances using F-test and MI (HydroSheds)</vt:lpstr>
      <vt:lpstr>Feature importances using F-test and MI (StreamStats)</vt:lpstr>
      <vt:lpstr>Feature importances using F-test and MI (EPAWaters-Catchment)</vt:lpstr>
      <vt:lpstr>Feature importances using F-test (EPAWaters-Watershed)</vt:lpstr>
      <vt:lpstr>Feature importances using MI (EPAWaters-Watershed)</vt:lpstr>
      <vt:lpstr>Feature importances using F-test and Mutual Information (WHONDRS)</vt:lpstr>
      <vt:lpstr>Correlation plots (SR vs WHONDRS in normal scale)</vt:lpstr>
      <vt:lpstr>Finding correlation between species richness and environmental variables</vt:lpstr>
      <vt:lpstr>Pearson’s and Spearsman’s correlation plots (SR vs log-scale  in WHONDRS)</vt:lpstr>
      <vt:lpstr>Feature importance among WHONDRS variables</vt:lpstr>
      <vt:lpstr>Feature importances – Pearsons and spearsman correlations (WHONDRS)</vt:lpstr>
      <vt:lpstr>Feature importances using F-test and Mutual Information (WHONDRS)</vt:lpstr>
      <vt:lpstr>Feature importances using RF and SHAPley (WHONDRS)</vt:lpstr>
      <vt:lpstr>Feature importances using RF and SHAPley normalized (WHONDRS)</vt:lpstr>
      <vt:lpstr>Feature importances among WHONDRS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Mudunuru, Maruti K</dc:creator>
  <cp:lastModifiedBy>Mudunuru, Maruti K</cp:lastModifiedBy>
  <cp:revision>56</cp:revision>
  <dcterms:created xsi:type="dcterms:W3CDTF">2022-07-08T14:23:38Z</dcterms:created>
  <dcterms:modified xsi:type="dcterms:W3CDTF">2022-08-25T22:57:44Z</dcterms:modified>
</cp:coreProperties>
</file>